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543" r:id="rId2"/>
    <p:sldId id="656" r:id="rId3"/>
    <p:sldId id="657" r:id="rId4"/>
    <p:sldId id="654" r:id="rId5"/>
    <p:sldId id="65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9" autoAdjust="0"/>
    <p:restoredTop sz="94660"/>
  </p:normalViewPr>
  <p:slideViewPr>
    <p:cSldViewPr snapToGrid="0">
      <p:cViewPr>
        <p:scale>
          <a:sx n="82" d="100"/>
          <a:sy n="82" d="100"/>
        </p:scale>
        <p:origin x="2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BC931-04D3-4C22-ADBE-3A57ECCD4EA5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BC377-E7CF-40BD-BFB0-1618FA7CA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088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sldNum" idx="12"/>
          </p:nvPr>
        </p:nvSpPr>
        <p:spPr>
          <a:xfrm>
            <a:off x="3970734" y="8830659"/>
            <a:ext cx="3038145" cy="464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7" tIns="47617" rIns="95257" bIns="47617" anchor="b" anchorCtr="0">
            <a:noAutofit/>
          </a:bodyPr>
          <a:lstStyle/>
          <a:p>
            <a:pPr algn="r"/>
            <a:fld id="{00000000-1234-1234-1234-123412341234}" type="slidenum">
              <a:rPr lang="en-US" sz="1300">
                <a:solidFill>
                  <a:schemeClr val="dk1"/>
                </a:solidFill>
              </a:rPr>
              <a:pPr algn="r"/>
              <a:t>1</a:t>
            </a:fld>
            <a:endParaRPr sz="1300" dirty="0">
              <a:solidFill>
                <a:schemeClr val="dk1"/>
              </a:solidFill>
            </a:endParaRPr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19442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02866" y="4414561"/>
            <a:ext cx="5604669" cy="4183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257" tIns="47617" rIns="95257" bIns="47617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is one square mile</a:t>
            </a:r>
          </a:p>
          <a:p>
            <a:r>
              <a:rPr lang="en-US" dirty="0"/>
              <a:t>259 hectaers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439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is one square mile</a:t>
            </a:r>
          </a:p>
          <a:p>
            <a:r>
              <a:rPr lang="en-US" dirty="0"/>
              <a:t>259 hectaers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7111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is one square mile</a:t>
            </a:r>
          </a:p>
          <a:p>
            <a:r>
              <a:rPr lang="en-US" dirty="0"/>
              <a:t>259 hectaers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0501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is one square mile</a:t>
            </a:r>
          </a:p>
          <a:p>
            <a:r>
              <a:rPr lang="en-US" dirty="0"/>
              <a:t>259 hectaers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9729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008BF-715E-49CF-A7EE-A020FA265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6503B-A83E-40CB-826A-D1DF7E7BD8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C23CA-0DE6-420F-9FFE-2975AB1E9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25DF4-F1F2-4C57-B07E-F260B504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1E981-66AF-400A-9044-956981EB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5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2E14D-3D21-4E71-82F1-245B73E34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F8B2A9-F851-4933-A5B7-D4825B090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AC925-9BFC-4959-BB14-05333BEE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1FA0D-DC81-482C-B214-D4C28097F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CCA5-737D-4EA4-87E3-448AA266D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2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10B4C-ECC9-4F85-AC13-5E6EF68FED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99953-1053-496A-9D7D-076E38687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51B1B-A4ED-4B0E-AC71-FC6C11E89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9B56F-200D-4297-8806-574F8F61E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8BE90-8E0A-42BC-86FC-72DC139E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67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1_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fld id="{8F00ACAC-CB0F-49FC-A4A1-F4289520E800}" type="datetime1">
              <a:rPr lang="en-US" smtClean="0"/>
              <a:t>3/8/2023</a:t>
            </a:fld>
            <a:endParaRPr dirty="0"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 dirty="0"/>
              <a:t>Renewable Geo Resources Ltd.  https://rgrl.ca/</a:t>
            </a:r>
            <a:endParaRPr dirty="0"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7B334A-1DBF-4F10-A325-F2992B2D2DB6}"/>
              </a:ext>
            </a:extLst>
          </p:cNvPr>
          <p:cNvSpPr/>
          <p:nvPr userDrawn="1"/>
        </p:nvSpPr>
        <p:spPr>
          <a:xfrm>
            <a:off x="-5" y="4419"/>
            <a:ext cx="12192000" cy="754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DF2EDF-8408-495A-B08F-A97644BC1E36}"/>
              </a:ext>
            </a:extLst>
          </p:cNvPr>
          <p:cNvSpPr/>
          <p:nvPr userDrawn="1"/>
        </p:nvSpPr>
        <p:spPr>
          <a:xfrm>
            <a:off x="0" y="665608"/>
            <a:ext cx="12192000" cy="153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0A9633-6403-4660-B69B-53EDA03851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0" y="7651"/>
            <a:ext cx="704581" cy="65941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69478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1CBA4-C526-423B-8BD0-B625BCE02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0845E-ECFA-43EE-8328-2D67E8547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8B9FD-A233-42EC-A7A8-0EFC25C83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4E208-181A-4692-9CE9-E67799E7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0BC45-F9CF-4CCF-9F3B-E22CCF66F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9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6EC36-3F6C-46CC-9106-34EC43AC2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55098-6AAE-4FAF-ACDE-EABBA08D5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FD6DF-ACEA-4C67-9576-3BEF742E3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DF1AD-8EA6-4DC1-9988-80C9AC9F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15BD2-CA8E-44B8-8035-A09999B8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68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2C48-C6A8-441C-859E-2B0C15C78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B25B6-7E53-4EE6-ABC5-4CC86B78EE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805534-7E50-42B4-84B1-B97C1DBA8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B56E7-DEC0-45BE-BAC4-66E3C313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3019F9-9159-4DD6-9D06-60BEB486A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DD490-4C77-4322-AB23-AE5E0035B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2F641-0A9D-4E4A-989A-5D321156F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130BD-5543-462A-97FA-FAB9C07CDE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3292D-1006-44E2-AFAD-8BACBA8B8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66D043-96F5-4DEF-903A-A61CCD703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A8457A-76FE-4A81-80D7-8A6D04DDC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B35B6F-70A5-442A-BE87-AE8EDA01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9D7659-6C13-49D1-A9BE-1E8E1CE4A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C5D0AF-2950-444A-A635-812EDF17A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4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07658-6F37-4612-B0B6-FCA23276D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8ECFA4-74DF-4828-B12F-DC2EA1110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91B395-8E0C-4EFB-97A9-5E91B7AD8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21CEF3-C591-43F4-84F9-F8ED64D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8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4A4179-2D8F-49CB-896F-8D8B11D1F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3980EB-CD68-4EE4-AE3B-185C731BF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25D95-14F6-4592-BCD5-4B746CC21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5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BF638-B006-45FA-816A-437CB11A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6F058-2930-49F7-93CE-77592F152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5B4FE-3239-4E31-BF4F-935FE8573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038FB-162D-486F-87BF-84360D5D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6D90F-7350-478A-9C4B-891AE5A0A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7CE01E-4AC4-4847-B02E-F2C91A88D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AF7C-D6F3-4548-8DCD-27F4329E3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214F2F-907F-430C-9D30-2E4513A50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AE141B-FD1D-468E-99E5-B9445DB69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92524-1DF7-4F09-9FAA-C6410378C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44B8D-4781-4E12-94BC-55DE20A0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59118-87A9-4B9B-89FF-A1D2CA2DF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6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FB7F2-70C0-49B0-8440-4A5AD5027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35275-28E2-4841-9DA2-A0951BC09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C5943-DBC9-4674-BD0E-CABE55186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3ED4C-ACC9-4087-9EC6-CEBA726FE7D4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AA607-EF73-4397-B6D1-3F601263D1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F3943-9C23-476E-A5F6-0EB928311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8205-0207-4A6D-A98B-1D0600F78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5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"/>
          <p:cNvGrpSpPr/>
          <p:nvPr/>
        </p:nvGrpSpPr>
        <p:grpSpPr>
          <a:xfrm>
            <a:off x="1509798" y="5638799"/>
            <a:ext cx="9404350" cy="623888"/>
            <a:chOff x="348" y="3876"/>
            <a:chExt cx="4737" cy="319"/>
          </a:xfrm>
        </p:grpSpPr>
        <p:cxnSp>
          <p:nvCxnSpPr>
            <p:cNvPr id="91" name="Google Shape;91;p1"/>
            <p:cNvCxnSpPr/>
            <p:nvPr/>
          </p:nvCxnSpPr>
          <p:spPr>
            <a:xfrm>
              <a:off x="348" y="4080"/>
              <a:ext cx="4596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92" name="Google Shape;92;p1"/>
            <p:cNvSpPr txBox="1"/>
            <p:nvPr/>
          </p:nvSpPr>
          <p:spPr>
            <a:xfrm>
              <a:off x="4992" y="3876"/>
              <a:ext cx="93" cy="3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446" b="1" i="0" u="none" strike="noStrike" cap="none" dirty="0">
                <a:solidFill>
                  <a:srgbClr val="005C2A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3" name="Google Shape;93;p1"/>
          <p:cNvSpPr/>
          <p:nvPr/>
        </p:nvSpPr>
        <p:spPr>
          <a:xfrm>
            <a:off x="323850" y="1874749"/>
            <a:ext cx="11544300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 err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Parrylands</a:t>
            </a:r>
            <a:r>
              <a:rPr lang="en-US" sz="4400" i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Heavy Oil Field, Block E, Trinidad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Huff n’ Puff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5-spot on 2.5 acre spacing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i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Pure Steam vs Steam + CO</a:t>
            </a:r>
            <a:r>
              <a:rPr lang="en-US" sz="4400" i="1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2</a:t>
            </a:r>
          </a:p>
        </p:txBody>
      </p:sp>
      <p:grpSp>
        <p:nvGrpSpPr>
          <p:cNvPr id="98" name="Google Shape;98;p1"/>
          <p:cNvGrpSpPr/>
          <p:nvPr/>
        </p:nvGrpSpPr>
        <p:grpSpPr>
          <a:xfrm>
            <a:off x="1509798" y="301145"/>
            <a:ext cx="9404350" cy="623887"/>
            <a:chOff x="348" y="3876"/>
            <a:chExt cx="4737" cy="319"/>
          </a:xfrm>
        </p:grpSpPr>
        <p:cxnSp>
          <p:nvCxnSpPr>
            <p:cNvPr id="99" name="Google Shape;99;p1"/>
            <p:cNvCxnSpPr/>
            <p:nvPr/>
          </p:nvCxnSpPr>
          <p:spPr>
            <a:xfrm>
              <a:off x="348" y="4080"/>
              <a:ext cx="4596" cy="0"/>
            </a:xfrm>
            <a:prstGeom prst="straightConnector1">
              <a:avLst/>
            </a:prstGeom>
            <a:noFill/>
            <a:ln w="76200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00" name="Google Shape;100;p1"/>
            <p:cNvSpPr txBox="1"/>
            <p:nvPr/>
          </p:nvSpPr>
          <p:spPr>
            <a:xfrm>
              <a:off x="4992" y="3876"/>
              <a:ext cx="93" cy="31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3446" b="1" i="0" u="none" strike="noStrike" cap="none" dirty="0">
                <a:solidFill>
                  <a:srgbClr val="005C2A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93;p1">
            <a:extLst>
              <a:ext uri="{FF2B5EF4-FFF2-40B4-BE49-F238E27FC236}">
                <a16:creationId xmlns:a16="http://schemas.microsoft.com/office/drawing/2014/main" id="{D19FCC72-AEEE-4CE0-A312-B8306D33FE01}"/>
              </a:ext>
            </a:extLst>
          </p:cNvPr>
          <p:cNvSpPr/>
          <p:nvPr/>
        </p:nvSpPr>
        <p:spPr>
          <a:xfrm>
            <a:off x="323850" y="5581649"/>
            <a:ext cx="11544300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i="1" u="none" strike="noStrike" cap="none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lvl="0"/>
            <a:r>
              <a:rPr lang="en-US" sz="2800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Prepared </a:t>
            </a:r>
            <a:r>
              <a:rPr lang="en-US" sz="2800" b="1" i="1" dirty="0"/>
              <a:t>by Amanda M.M. Bustin, Ph.D., P.Eng.			         </a:t>
            </a:r>
            <a:r>
              <a:rPr lang="en-US" sz="2800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3/8/2023</a:t>
            </a:r>
            <a:endParaRPr sz="2800" b="1" i="1" u="none" strike="noStrike" cap="none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A16ACD6-5EB5-4F93-A280-1643B960B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94" y="1610823"/>
            <a:ext cx="11584884" cy="521263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7314BA6-A9F9-4896-A363-62D1486FB1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711198" cy="69789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D006BDC-7D3E-436D-9EB6-46BB960D76D7}"/>
              </a:ext>
            </a:extLst>
          </p:cNvPr>
          <p:cNvSpPr/>
          <p:nvPr/>
        </p:nvSpPr>
        <p:spPr>
          <a:xfrm>
            <a:off x="-5" y="4419"/>
            <a:ext cx="12192000" cy="754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8E6B7F-0BD9-496F-B68D-BFBF82250E97}"/>
              </a:ext>
            </a:extLst>
          </p:cNvPr>
          <p:cNvSpPr/>
          <p:nvPr/>
        </p:nvSpPr>
        <p:spPr>
          <a:xfrm>
            <a:off x="0" y="665608"/>
            <a:ext cx="12192000" cy="153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61ED6-BD9D-4FD3-9849-02D2EB5665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2327"/>
            <a:ext cx="10515600" cy="697893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Steam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F1A70-E750-460B-AE4B-960D4F3B9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104" y="811412"/>
            <a:ext cx="11323782" cy="609087"/>
          </a:xfrm>
          <a:ln>
            <a:noFill/>
          </a:ln>
        </p:spPr>
        <p:txBody>
          <a:bodyPr/>
          <a:lstStyle/>
          <a:p>
            <a:pPr marL="114300" indent="0" algn="just">
              <a:buNone/>
            </a:pPr>
            <a:r>
              <a:rPr lang="en-US" altLang="en-US" sz="3200" dirty="0">
                <a:solidFill>
                  <a:srgbClr val="8FAAD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Production Rate per well</a:t>
            </a:r>
            <a:endParaRPr lang="en-US" sz="3200" dirty="0">
              <a:solidFill>
                <a:srgbClr val="8FAADC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DBD64F8-893D-4228-B646-B5BAB46406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15525" y="1859973"/>
            <a:ext cx="1438275" cy="156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05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D6BDC4D-D455-4323-B08B-42F6C7D78A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15" y="2352717"/>
            <a:ext cx="463058" cy="280480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7314BA6-A9F9-4896-A363-62D1486FB1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711198" cy="69789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D006BDC-7D3E-436D-9EB6-46BB960D76D7}"/>
              </a:ext>
            </a:extLst>
          </p:cNvPr>
          <p:cNvSpPr/>
          <p:nvPr/>
        </p:nvSpPr>
        <p:spPr>
          <a:xfrm>
            <a:off x="-5" y="4419"/>
            <a:ext cx="12192000" cy="754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8E6B7F-0BD9-496F-B68D-BFBF82250E97}"/>
              </a:ext>
            </a:extLst>
          </p:cNvPr>
          <p:cNvSpPr/>
          <p:nvPr/>
        </p:nvSpPr>
        <p:spPr>
          <a:xfrm>
            <a:off x="0" y="665608"/>
            <a:ext cx="12192000" cy="153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61ED6-BD9D-4FD3-9849-02D2EB5665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2327"/>
            <a:ext cx="10515600" cy="697893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Steam</a:t>
            </a:r>
            <a:endParaRPr lang="en-US" sz="4000" baseline="-250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F1A70-E750-460B-AE4B-960D4F3B9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104" y="811412"/>
            <a:ext cx="11323782" cy="609087"/>
          </a:xfrm>
          <a:ln>
            <a:noFill/>
          </a:ln>
        </p:spPr>
        <p:txBody>
          <a:bodyPr/>
          <a:lstStyle/>
          <a:p>
            <a:pPr marL="114300" indent="0" algn="just">
              <a:buNone/>
            </a:pPr>
            <a:r>
              <a:rPr lang="en-US" altLang="en-US" sz="3200" dirty="0">
                <a:solidFill>
                  <a:srgbClr val="8FAAD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Total Cumulative Production for all wells</a:t>
            </a:r>
            <a:endParaRPr lang="en-US" sz="3200" dirty="0">
              <a:solidFill>
                <a:srgbClr val="8FAADC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1E0A3C-8954-49FB-BA7A-43C83BD4F0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672" y="1740582"/>
            <a:ext cx="11617633" cy="489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26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77314BA6-A9F9-4896-A363-62D1486FB1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711198" cy="69789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D006BDC-7D3E-436D-9EB6-46BB960D76D7}"/>
              </a:ext>
            </a:extLst>
          </p:cNvPr>
          <p:cNvSpPr/>
          <p:nvPr/>
        </p:nvSpPr>
        <p:spPr>
          <a:xfrm>
            <a:off x="-5" y="4419"/>
            <a:ext cx="12192000" cy="754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8E6B7F-0BD9-496F-B68D-BFBF82250E97}"/>
              </a:ext>
            </a:extLst>
          </p:cNvPr>
          <p:cNvSpPr/>
          <p:nvPr/>
        </p:nvSpPr>
        <p:spPr>
          <a:xfrm>
            <a:off x="0" y="665608"/>
            <a:ext cx="12192000" cy="153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F1A70-E750-460B-AE4B-960D4F3B9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104" y="811412"/>
            <a:ext cx="11323782" cy="609087"/>
          </a:xfrm>
          <a:ln>
            <a:noFill/>
          </a:ln>
        </p:spPr>
        <p:txBody>
          <a:bodyPr/>
          <a:lstStyle/>
          <a:p>
            <a:pPr marL="114300" indent="0" algn="just">
              <a:buNone/>
            </a:pPr>
            <a:r>
              <a:rPr lang="en-US" altLang="en-US" sz="3200" dirty="0">
                <a:solidFill>
                  <a:srgbClr val="8FAAD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Production Rate per well</a:t>
            </a:r>
            <a:endParaRPr lang="en-US" sz="3200" dirty="0">
              <a:solidFill>
                <a:srgbClr val="8FAADC"/>
              </a:solidFill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B99CA00-583F-4FF9-9C76-D48CB0F908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343" y="1504950"/>
            <a:ext cx="11564623" cy="516255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2DBD64F8-893D-4228-B646-B5BAB46406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15525" y="1859973"/>
            <a:ext cx="1438275" cy="1569027"/>
          </a:xfrm>
          <a:prstGeom prst="rect">
            <a:avLst/>
          </a:prstGeom>
        </p:spPr>
      </p:pic>
      <p:sp>
        <p:nvSpPr>
          <p:cNvPr id="26" name="Title 1">
            <a:extLst>
              <a:ext uri="{FF2B5EF4-FFF2-40B4-BE49-F238E27FC236}">
                <a16:creationId xmlns:a16="http://schemas.microsoft.com/office/drawing/2014/main" id="{40D4016F-FFE7-41FA-9F44-6491AEDAEFE0}"/>
              </a:ext>
            </a:extLst>
          </p:cNvPr>
          <p:cNvSpPr txBox="1">
            <a:spLocks/>
          </p:cNvSpPr>
          <p:nvPr/>
        </p:nvSpPr>
        <p:spPr>
          <a:xfrm>
            <a:off x="838200" y="32327"/>
            <a:ext cx="10515600" cy="6978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>
                <a:solidFill>
                  <a:schemeClr val="bg1"/>
                </a:solidFill>
              </a:rPr>
              <a:t>Steam + CO</a:t>
            </a:r>
            <a:r>
              <a:rPr lang="en-US" sz="4000" baseline="-25000">
                <a:solidFill>
                  <a:schemeClr val="bg1"/>
                </a:solidFill>
              </a:rPr>
              <a:t>2</a:t>
            </a:r>
            <a:endParaRPr lang="en-US" sz="4000" baseline="-2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93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D6BDC4D-D455-4323-B08B-42F6C7D78A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15" y="2352717"/>
            <a:ext cx="463058" cy="280480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FEB120-EF91-4327-AB44-6F05B96646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104" y="1407689"/>
            <a:ext cx="11585669" cy="543410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7314BA6-A9F9-4896-A363-62D1486FB1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-1"/>
            <a:ext cx="711198" cy="697893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4D006BDC-7D3E-436D-9EB6-46BB960D76D7}"/>
              </a:ext>
            </a:extLst>
          </p:cNvPr>
          <p:cNvSpPr/>
          <p:nvPr/>
        </p:nvSpPr>
        <p:spPr>
          <a:xfrm>
            <a:off x="-5" y="4419"/>
            <a:ext cx="12192000" cy="7548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8E6B7F-0BD9-496F-B68D-BFBF82250E97}"/>
              </a:ext>
            </a:extLst>
          </p:cNvPr>
          <p:cNvSpPr/>
          <p:nvPr/>
        </p:nvSpPr>
        <p:spPr>
          <a:xfrm>
            <a:off x="0" y="665608"/>
            <a:ext cx="12192000" cy="153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061ED6-BD9D-4FD3-9849-02D2EB5665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2327"/>
            <a:ext cx="10515600" cy="697893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Steam + CO</a:t>
            </a:r>
            <a:r>
              <a:rPr lang="en-US" sz="4000" baseline="-25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F1A70-E750-460B-AE4B-960D4F3B9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4104" y="811412"/>
            <a:ext cx="11323782" cy="609087"/>
          </a:xfrm>
          <a:ln>
            <a:noFill/>
          </a:ln>
        </p:spPr>
        <p:txBody>
          <a:bodyPr/>
          <a:lstStyle/>
          <a:p>
            <a:pPr marL="114300" indent="0" algn="just">
              <a:buNone/>
            </a:pPr>
            <a:r>
              <a:rPr lang="en-US" altLang="en-US" sz="3200" dirty="0">
                <a:solidFill>
                  <a:srgbClr val="8FAAD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Total Cumulative Production for all wells</a:t>
            </a:r>
            <a:endParaRPr lang="en-US" sz="3200" dirty="0">
              <a:solidFill>
                <a:srgbClr val="8FAA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141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107</Words>
  <Application>Microsoft Office PowerPoint</Application>
  <PresentationFormat>Widescreen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Steam</vt:lpstr>
      <vt:lpstr>Steam</vt:lpstr>
      <vt:lpstr>PowerPoint Presentation</vt:lpstr>
      <vt:lpstr>Steam + CO2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</dc:creator>
  <cp:lastModifiedBy>amanda</cp:lastModifiedBy>
  <cp:revision>5</cp:revision>
  <dcterms:created xsi:type="dcterms:W3CDTF">2023-03-08T08:01:06Z</dcterms:created>
  <dcterms:modified xsi:type="dcterms:W3CDTF">2023-03-08T12:36:55Z</dcterms:modified>
</cp:coreProperties>
</file>